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2" r:id="rId1"/>
  </p:sldMasterIdLst>
  <p:notesMasterIdLst>
    <p:notesMasterId r:id="rId19"/>
  </p:notesMasterIdLst>
  <p:handoutMasterIdLst>
    <p:handoutMasterId r:id="rId20"/>
  </p:handoutMasterIdLst>
  <p:sldIdLst>
    <p:sldId id="256" r:id="rId2"/>
    <p:sldId id="302" r:id="rId3"/>
    <p:sldId id="303" r:id="rId4"/>
    <p:sldId id="279" r:id="rId5"/>
    <p:sldId id="278" r:id="rId6"/>
    <p:sldId id="294" r:id="rId7"/>
    <p:sldId id="297" r:id="rId8"/>
    <p:sldId id="298" r:id="rId9"/>
    <p:sldId id="296" r:id="rId10"/>
    <p:sldId id="305" r:id="rId11"/>
    <p:sldId id="306" r:id="rId12"/>
    <p:sldId id="300" r:id="rId13"/>
    <p:sldId id="295" r:id="rId14"/>
    <p:sldId id="308" r:id="rId15"/>
    <p:sldId id="301" r:id="rId16"/>
    <p:sldId id="307" r:id="rId17"/>
    <p:sldId id="29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8"/>
    <p:restoredTop sz="74232" autoAdjust="0"/>
  </p:normalViewPr>
  <p:slideViewPr>
    <p:cSldViewPr snapToGrid="0" snapToObjects="1">
      <p:cViewPr varScale="1">
        <p:scale>
          <a:sx n="90" d="100"/>
          <a:sy n="90" d="100"/>
        </p:scale>
        <p:origin x="18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52AA9-34FF-C444-BFF4-B1F7F8FC07EB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435A5-F9CC-3A4D-904A-FD302EFA9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64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9035-B1DC-FF48-BEFA-3A19368BBA97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CAFB9-BD0B-9148-A20D-A8ECB4819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8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AFB9-BD0B-9148-A20D-A8ECB4819C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32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AFB9-BD0B-9148-A20D-A8ECB4819C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7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5C684-6E8E-4B08-A3AE-3FAE2C6F16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09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39553E-8635-406E-9781-13A5D9C1292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97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9pPr>
          </a:lstStyle>
          <a:p>
            <a:fld id="{51D13FED-FB77-46CB-B510-1EC062F8C648}" type="slidenum">
              <a:rPr lang="en-US" altLang="zh-CN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3513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>
              <a:ea typeface="MS PGothic" charset="0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09" indent="-285734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2937" indent="-228587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111" indent="-228587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287" indent="-228587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8811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71A65BD2-9228-904C-BF8E-AE8C149DD41B}" type="slidenum">
              <a:rPr lang="en-US" altLang="zh-CN" sz="1200">
                <a:latin typeface="Arial" charset="0"/>
              </a:rPr>
              <a:pPr/>
              <a:t>9</a:t>
            </a:fld>
            <a:endParaRPr lang="en-US" altLang="zh-CN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64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1B092-5CA9-4FAF-B8C7-0DA1EB79AC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82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MS PGothic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09" indent="-285734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2937" indent="-228587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111" indent="-228587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287" indent="-228587"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8811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76D25851-9EE1-5746-A792-AC9333FBEB4E}" type="slidenum">
              <a:rPr lang="en-US" altLang="zh-CN" sz="1200">
                <a:latin typeface="Arial" charset="0"/>
              </a:rPr>
              <a:pPr/>
              <a:t>14</a:t>
            </a:fld>
            <a:endParaRPr lang="en-US" altLang="zh-CN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234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CAFB9-BD0B-9148-A20D-A8ECB4819C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6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661BB705-501C-254C-B507-E98A07E1535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0AC226EB-7E7D-674F-A9AD-5002403D4A7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www.straitstimes.com/singapore/old-wine-in-new-bott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g.asiatatler.com/life/ten-women-shaping-singapor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aitstimes.com/sites/straitstimes.com/files/ST_20121020_FLOW20w_3351325e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069" y="104864"/>
            <a:ext cx="2883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GES1009/SSA2203</a:t>
            </a:r>
          </a:p>
          <a:p>
            <a:r>
              <a:rPr lang="en-US" dirty="0"/>
              <a:t>Dr. Brunero</a:t>
            </a:r>
          </a:p>
        </p:txBody>
      </p:sp>
      <p:pic>
        <p:nvPicPr>
          <p:cNvPr id="6" name="Content Placeholder 3" descr="raffles2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0342" y="1868871"/>
            <a:ext cx="7544519" cy="4753047"/>
          </a:xfrm>
          <a:prstGeom prst="rect">
            <a:avLst/>
          </a:prstGeom>
          <a:effectLst>
            <a:glow rad="88900">
              <a:schemeClr val="accent6">
                <a:lumMod val="40000"/>
                <a:lumOff val="60000"/>
                <a:alpha val="40000"/>
              </a:schemeClr>
            </a:glow>
            <a:softEdge rad="63500"/>
          </a:effectLst>
        </p:spPr>
      </p:pic>
      <p:sp>
        <p:nvSpPr>
          <p:cNvPr id="3" name="Rectangle 2"/>
          <p:cNvSpPr/>
          <p:nvPr/>
        </p:nvSpPr>
        <p:spPr>
          <a:xfrm>
            <a:off x="4779033" y="344477"/>
            <a:ext cx="35758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j-ea"/>
                <a:cs typeface="+mj-cs"/>
              </a:rPr>
              <a:t>SG’s Business History :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j-ea"/>
                <a:cs typeface="+mj-cs"/>
              </a:rPr>
              <a:t>Continuity and Change?</a:t>
            </a:r>
          </a:p>
        </p:txBody>
      </p:sp>
    </p:spTree>
    <p:extLst>
      <p:ext uri="{BB962C8B-B14F-4D97-AF65-F5344CB8AC3E}">
        <p14:creationId xmlns:p14="http://schemas.microsoft.com/office/powerpoint/2010/main" val="1219939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3"/>
          <a:stretch/>
        </p:blipFill>
        <p:spPr>
          <a:xfrm>
            <a:off x="724619" y="1380226"/>
            <a:ext cx="7859931" cy="5141344"/>
          </a:xfrm>
        </p:spPr>
      </p:pic>
      <p:sp>
        <p:nvSpPr>
          <p:cNvPr id="6" name="TextBox 5"/>
          <p:cNvSpPr txBox="1"/>
          <p:nvPr/>
        </p:nvSpPr>
        <p:spPr>
          <a:xfrm>
            <a:off x="724619" y="456896"/>
            <a:ext cx="3640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discussion on Global vs regional continues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98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newspaper&#10;&#10;Description automatically generated">
            <a:extLst>
              <a:ext uri="{FF2B5EF4-FFF2-40B4-BE49-F238E27FC236}">
                <a16:creationId xmlns:a16="http://schemas.microsoft.com/office/drawing/2014/main" id="{8D750A3E-B7B8-CD4D-9EDC-CACBDEE98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1" y="597824"/>
            <a:ext cx="5157867" cy="56623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62443-3F2E-9143-A599-A8252097A9A2}"/>
              </a:ext>
            </a:extLst>
          </p:cNvPr>
          <p:cNvSpPr txBox="1"/>
          <p:nvPr/>
        </p:nvSpPr>
        <p:spPr>
          <a:xfrm>
            <a:off x="5329237" y="6260176"/>
            <a:ext cx="465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Straits Times,  2 April 2019</a:t>
            </a:r>
          </a:p>
        </p:txBody>
      </p:sp>
    </p:spTree>
    <p:extLst>
      <p:ext uri="{BB962C8B-B14F-4D97-AF65-F5344CB8AC3E}">
        <p14:creationId xmlns:p14="http://schemas.microsoft.com/office/powerpoint/2010/main" val="398609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799" y="1072896"/>
            <a:ext cx="3962401" cy="44074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Singapore- early NATIONHOOD- regional hub for finance, shipping, air…and aspiring to be a global city?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Singapore-NATION- HUB for shipping, air, finance, science and tech?  Aspiring KBE? Or GLOBAL CITY?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396041"/>
            <a:ext cx="4187923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6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939" y="582283"/>
            <a:ext cx="7056408" cy="52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03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Content Placeholder 3" descr="marinabaysands.jp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215"/>
          <a:stretch>
            <a:fillRect/>
          </a:stretch>
        </p:blipFill>
        <p:spPr>
          <a:xfrm>
            <a:off x="1905000" y="2819400"/>
            <a:ext cx="6777038" cy="3508375"/>
          </a:xfrm>
        </p:spPr>
      </p:pic>
      <p:pic>
        <p:nvPicPr>
          <p:cNvPr id="27651" name="Picture 4" descr="marina bay sands 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3886200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466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927" y="132359"/>
            <a:ext cx="7024744" cy="1143000"/>
          </a:xfrm>
        </p:spPr>
        <p:txBody>
          <a:bodyPr/>
          <a:lstStyle/>
          <a:p>
            <a:r>
              <a:rPr lang="en-US" dirty="0"/>
              <a:t>Change?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52927" y="1275359"/>
            <a:ext cx="3419856" cy="34930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Increased interest in Heritage branding</a:t>
            </a:r>
          </a:p>
          <a:p>
            <a:r>
              <a:rPr lang="en-US" dirty="0"/>
              <a:t> ‘Disruptors’ and new business approaches?</a:t>
            </a:r>
          </a:p>
          <a:p>
            <a:r>
              <a:rPr lang="en-US" dirty="0"/>
              <a:t>Rebranding to reach new markets?</a:t>
            </a:r>
          </a:p>
          <a:p>
            <a:pPr lvl="1"/>
            <a:r>
              <a:rPr lang="en-US" dirty="0">
                <a:hlinkClick r:id="rId2"/>
              </a:rPr>
              <a:t>http://www.straitstimes.com/singapore/old-wine-in-new-bottles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294" y="4641012"/>
            <a:ext cx="2726978" cy="1817985"/>
          </a:xfrm>
        </p:spPr>
      </p:pic>
      <p:sp>
        <p:nvSpPr>
          <p:cNvPr id="6" name="TextBox 5"/>
          <p:cNvSpPr txBox="1"/>
          <p:nvPr/>
        </p:nvSpPr>
        <p:spPr>
          <a:xfrm>
            <a:off x="560411" y="5381058"/>
            <a:ext cx="2148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Cornerstone wines</a:t>
            </a:r>
            <a:r>
              <a:rPr lang="mr-IN" dirty="0"/>
              <a:t>–</a:t>
            </a:r>
            <a:r>
              <a:rPr lang="en-US" dirty="0"/>
              <a:t>  (formerly Hock Tong Bee)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946" y="286968"/>
            <a:ext cx="3002535" cy="48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85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2DD1A54-E1EC-DC47-8919-850E376C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912" y="804866"/>
            <a:ext cx="2582863" cy="185256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B1443-47CA-754A-84F5-9F9903E07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421" y="1194281"/>
            <a:ext cx="3304572" cy="1463153"/>
          </a:xfrm>
        </p:spPr>
        <p:txBody>
          <a:bodyPr/>
          <a:lstStyle/>
          <a:p>
            <a:r>
              <a:rPr lang="en-US" dirty="0"/>
              <a:t>Change?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1A00C6-C73D-6941-A4DC-2AF92B834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68421" y="2979101"/>
            <a:ext cx="3298784" cy="1517904"/>
          </a:xfrm>
        </p:spPr>
        <p:txBody>
          <a:bodyPr/>
          <a:lstStyle/>
          <a:p>
            <a:r>
              <a:rPr lang="en-US" dirty="0"/>
              <a:t>Family business?</a:t>
            </a:r>
          </a:p>
          <a:p>
            <a:r>
              <a:rPr lang="en-US" dirty="0"/>
              <a:t>Entrepreneurship?</a:t>
            </a:r>
          </a:p>
          <a:p>
            <a:r>
              <a:rPr lang="en-US" dirty="0"/>
              <a:t>Networks?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D03D8-B5CB-144A-AF49-88019A5DF5E0}"/>
              </a:ext>
            </a:extLst>
          </p:cNvPr>
          <p:cNvSpPr txBox="1"/>
          <p:nvPr/>
        </p:nvSpPr>
        <p:spPr>
          <a:xfrm>
            <a:off x="1471613" y="291465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Chew </a:t>
            </a:r>
            <a:r>
              <a:rPr lang="en-US" dirty="0" err="1"/>
              <a:t>Gek</a:t>
            </a:r>
            <a:r>
              <a:rPr lang="en-US" dirty="0"/>
              <a:t> </a:t>
            </a:r>
            <a:r>
              <a:rPr lang="en-US" dirty="0" err="1"/>
              <a:t>Khim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96FCA7-F57D-1846-97AA-71A73FFE2D9F}"/>
              </a:ext>
            </a:extLst>
          </p:cNvPr>
          <p:cNvSpPr txBox="1"/>
          <p:nvPr/>
        </p:nvSpPr>
        <p:spPr>
          <a:xfrm>
            <a:off x="936118" y="3389010"/>
            <a:ext cx="32987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Executive chairperson of Straits Trading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Assumed control of the family business in 2008 and transforming it into a modern firm.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000" dirty="0"/>
              <a:t>SG </a:t>
            </a:r>
            <a:r>
              <a:rPr lang="en-US" sz="1000" dirty="0" err="1"/>
              <a:t>Tatler</a:t>
            </a:r>
            <a:r>
              <a:rPr lang="en-US" sz="1000" dirty="0"/>
              <a:t> “10 women who are shaping Singapore 2018”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7833B8-61CC-1649-85D0-6FDB3BD661B0}"/>
              </a:ext>
            </a:extLst>
          </p:cNvPr>
          <p:cNvSpPr/>
          <p:nvPr/>
        </p:nvSpPr>
        <p:spPr>
          <a:xfrm>
            <a:off x="1158040" y="5728617"/>
            <a:ext cx="2854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https://sg.asiatatler.com/life/ten-women-shaping-singapore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287" y="456164"/>
            <a:ext cx="7024744" cy="1143000"/>
          </a:xfrm>
        </p:spPr>
        <p:txBody>
          <a:bodyPr/>
          <a:lstStyle/>
          <a:p>
            <a:r>
              <a:rPr lang="en-US" dirty="0"/>
              <a:t>Summing up: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99164"/>
            <a:ext cx="6777317" cy="4501011"/>
          </a:xfrm>
        </p:spPr>
        <p:txBody>
          <a:bodyPr>
            <a:normAutofit/>
          </a:bodyPr>
          <a:lstStyle/>
          <a:p>
            <a:r>
              <a:rPr lang="en-US" dirty="0"/>
              <a:t>Global trade and a multi-ethnic society is not a new development in Singapore’s history.</a:t>
            </a:r>
          </a:p>
          <a:p>
            <a:r>
              <a:rPr lang="en-US" dirty="0"/>
              <a:t>The port remains a significant aspect of Singapore’s business/economy and identity.</a:t>
            </a:r>
          </a:p>
          <a:p>
            <a:r>
              <a:rPr lang="en-US" dirty="0"/>
              <a:t>Tracing the ideas of ‘continuity and change’ can help us to better understand Singapore’s business history.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3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778" y="199528"/>
            <a:ext cx="7024744" cy="1143000"/>
          </a:xfrm>
        </p:spPr>
        <p:txBody>
          <a:bodyPr/>
          <a:lstStyle/>
          <a:p>
            <a:r>
              <a:rPr lang="en-US" dirty="0"/>
              <a:t>For reflection: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21766"/>
            <a:ext cx="6777317" cy="4210863"/>
          </a:xfrm>
        </p:spPr>
        <p:txBody>
          <a:bodyPr/>
          <a:lstStyle/>
          <a:p>
            <a:r>
              <a:rPr lang="en-US" dirty="0"/>
              <a:t>Is there value in understanding the larger implications of certain events/govt. policies on Singapore’s economy and society?</a:t>
            </a:r>
          </a:p>
          <a:p>
            <a:r>
              <a:rPr lang="en-US" dirty="0"/>
              <a:t> How can we think about the characteristics of business environment in different eras?</a:t>
            </a:r>
          </a:p>
          <a:p>
            <a:r>
              <a:rPr lang="en-US" dirty="0"/>
              <a:t>How can we use the ideas of ‘continuity and change’ to understand Singapore’s business history?</a:t>
            </a:r>
          </a:p>
        </p:txBody>
      </p:sp>
    </p:spTree>
    <p:extLst>
      <p:ext uri="{BB962C8B-B14F-4D97-AF65-F5344CB8AC3E}">
        <p14:creationId xmlns:p14="http://schemas.microsoft.com/office/powerpoint/2010/main" val="135490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14" y="872388"/>
            <a:ext cx="7256197" cy="5442148"/>
          </a:xfrm>
        </p:spPr>
      </p:pic>
    </p:spTree>
    <p:extLst>
      <p:ext uri="{BB962C8B-B14F-4D97-AF65-F5344CB8AC3E}">
        <p14:creationId xmlns:p14="http://schemas.microsoft.com/office/powerpoint/2010/main" val="118946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125" y="367803"/>
            <a:ext cx="6678160" cy="1143000"/>
          </a:xfrm>
        </p:spPr>
        <p:txBody>
          <a:bodyPr/>
          <a:lstStyle/>
          <a:p>
            <a:r>
              <a:rPr lang="en-US" dirty="0"/>
              <a:t>TRADE:  TEMASEK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125" y="1510803"/>
            <a:ext cx="4338227" cy="4769227"/>
          </a:xfrm>
        </p:spPr>
        <p:txBody>
          <a:bodyPr>
            <a:normAutofit/>
          </a:bodyPr>
          <a:lstStyle/>
          <a:p>
            <a:r>
              <a:rPr lang="en-US" dirty="0"/>
              <a:t>Trading emporium tapping into regional trade and the China trade</a:t>
            </a:r>
          </a:p>
          <a:p>
            <a:r>
              <a:rPr lang="en-US" dirty="0"/>
              <a:t>Gateway for goods of the Riau Archipelago and South Johor hinterland and the Indian Ocean. Southeast Asian and Chinese products were also traded at the port.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924824" y="2062893"/>
            <a:ext cx="3507652" cy="310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31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681632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TRADE: Singapore as a colonial </a:t>
            </a:r>
            <a:r>
              <a:rPr lang="en-US" dirty="0" err="1"/>
              <a:t>entrepôt</a:t>
            </a:r>
            <a:endParaRPr lang="en-US" dirty="0"/>
          </a:p>
        </p:txBody>
      </p:sp>
      <p:pic>
        <p:nvPicPr>
          <p:cNvPr id="4" name="Picture 6" descr="arial view of SIngapore harbour, NAS2409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43166" y="1954314"/>
            <a:ext cx="7111709" cy="449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461847">
            <a:off x="5999522" y="2780778"/>
            <a:ext cx="2818889" cy="3785652"/>
          </a:xfrm>
          <a:prstGeom prst="rect">
            <a:avLst/>
          </a:prstGeom>
          <a:solidFill>
            <a:schemeClr val="accent6">
              <a:lumMod val="40000"/>
              <a:lumOff val="60000"/>
              <a:alpha val="9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Patterns of trade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Commodities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Communities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characteristics of a colonial port city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3200" b="1" dirty="0"/>
              <a:t>NEW??? OR a revival of trade?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9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Port Fever cartoon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-638" b="44935"/>
          <a:stretch/>
        </p:blipFill>
        <p:spPr>
          <a:xfrm rot="10800000">
            <a:off x="637433" y="1774950"/>
            <a:ext cx="7885177" cy="33376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86907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272338" cy="1338263"/>
          </a:xfrm>
        </p:spPr>
        <p:txBody>
          <a:bodyPr/>
          <a:lstStyle/>
          <a:p>
            <a:pPr eaLnBrk="1" hangingPunct="1"/>
            <a:r>
              <a:rPr lang="en-US" dirty="0"/>
              <a:t>Tin and Rubber</a:t>
            </a:r>
          </a:p>
        </p:txBody>
      </p:sp>
      <p:pic>
        <p:nvPicPr>
          <p:cNvPr id="36868" name="Picture 1" descr="henry ridley rubber tapp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175" y="1338263"/>
            <a:ext cx="3263805" cy="307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980" y="2898475"/>
            <a:ext cx="4462732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960437"/>
            <a:ext cx="4800600" cy="868363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 MT" pitchFamily="34" charset="0"/>
              </a:rPr>
              <a:t>S. </a:t>
            </a:r>
            <a:r>
              <a:rPr lang="en-US" altLang="zh-CN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Gill Sans MT" pitchFamily="34" charset="0"/>
              </a:rPr>
              <a:t>Rajaratnam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 MT" pitchFamily="34" charset="0"/>
              </a:rPr>
              <a:t>, </a:t>
            </a:r>
            <a:b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 MT" pitchFamily="34" charset="0"/>
              </a:rPr>
            </a:b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 MT" pitchFamily="34" charset="0"/>
              </a:rPr>
              <a:t>Feb 1972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4576312" cy="417518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/>
              <a:t>Delivered a speech dealing with Singapore</a:t>
            </a:r>
            <a:r>
              <a:rPr lang="zh-CN" altLang="en-US" dirty="0"/>
              <a:t>’</a:t>
            </a:r>
            <a:r>
              <a:rPr lang="en-US" altLang="ja-JP" dirty="0">
                <a:ea typeface="MS Gothic" pitchFamily="49" charset="-128"/>
              </a:rPr>
              <a:t>s future as an </a:t>
            </a:r>
            <a:r>
              <a:rPr lang="en-US" altLang="ja-JP" dirty="0" err="1">
                <a:ea typeface="MS Gothic" pitchFamily="49" charset="-128"/>
              </a:rPr>
              <a:t>Ecumenopolis</a:t>
            </a:r>
            <a:r>
              <a:rPr lang="en-US" altLang="ja-JP" dirty="0">
                <a:ea typeface="MS Gothic" pitchFamily="49" charset="-128"/>
              </a:rPr>
              <a:t>, a</a:t>
            </a:r>
            <a:r>
              <a:rPr lang="ja-JP" altLang="en-US" dirty="0">
                <a:ea typeface="MS Gothic" pitchFamily="49" charset="-128"/>
              </a:rPr>
              <a:t>‘</a:t>
            </a:r>
            <a:r>
              <a:rPr lang="en-US" altLang="ja-JP" dirty="0">
                <a:ea typeface="MS Gothic" pitchFamily="49" charset="-128"/>
              </a:rPr>
              <a:t>world-embracing city’.</a:t>
            </a:r>
          </a:p>
          <a:p>
            <a:pPr eaLnBrk="1" hangingPunct="1"/>
            <a:r>
              <a:rPr lang="en-US" altLang="zh-CN" dirty="0"/>
              <a:t>A city that operated on a global stage, not just regionally.</a:t>
            </a:r>
          </a:p>
          <a:p>
            <a:pPr eaLnBrk="1" hangingPunct="1"/>
            <a:r>
              <a:rPr lang="en-US" altLang="zh-CN" dirty="0"/>
              <a:t>Technology and financial services as some of the key features of these </a:t>
            </a:r>
            <a:r>
              <a:rPr lang="zh-CN" altLang="en-US" dirty="0"/>
              <a:t>‘</a:t>
            </a:r>
            <a:r>
              <a:rPr lang="en-US" altLang="zh-CN" dirty="0"/>
              <a:t>global cities</a:t>
            </a:r>
            <a:r>
              <a:rPr lang="zh-CN" altLang="en-US" dirty="0"/>
              <a:t>’</a:t>
            </a:r>
            <a:r>
              <a:rPr lang="en-US" altLang="zh-CN" dirty="0"/>
              <a:t>.</a:t>
            </a:r>
          </a:p>
        </p:txBody>
      </p:sp>
      <p:pic>
        <p:nvPicPr>
          <p:cNvPr id="5" name="Picture 3" descr="S. Rajaratnam With Epilog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2113" y="1089802"/>
            <a:ext cx="3305738" cy="5037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77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457200"/>
            <a:ext cx="7024688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cs typeface="+mj-cs"/>
              </a:rPr>
              <a:t>Nation-state or Global city?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4294967295"/>
          </p:nvPr>
        </p:nvSpPr>
        <p:spPr>
          <a:xfrm>
            <a:off x="381000" y="2133600"/>
            <a:ext cx="3073400" cy="400208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latin typeface="Gill Sans MT" charset="0"/>
              </a:rPr>
              <a:t>Globalization raises issues of the need to BALANCE between regional and international forces.</a:t>
            </a:r>
          </a:p>
          <a:p>
            <a:pPr eaLnBrk="1" hangingPunct="1"/>
            <a:r>
              <a:rPr lang="en-US" altLang="zh-CN" dirty="0">
                <a:latin typeface="Gill Sans MT" charset="0"/>
              </a:rPr>
              <a:t>How successful has Singapore been in balancing these forces?</a:t>
            </a:r>
            <a:endParaRPr lang="en-US" altLang="zh-CN" sz="2400" dirty="0">
              <a:latin typeface="Gill Sans MT" charset="0"/>
            </a:endParaRPr>
          </a:p>
        </p:txBody>
      </p:sp>
      <p:pic>
        <p:nvPicPr>
          <p:cNvPr id="1026" name="Picture 2" descr="part1">
            <a:hlinkClick r:id="rId3" tooltip="&quot;-- PHOTO: LUIS MISTADES&quot;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76400"/>
            <a:ext cx="5369845" cy="3050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38600" y="5181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A space of flows: Defining Singapore</a:t>
            </a:r>
          </a:p>
          <a:p>
            <a:r>
              <a:rPr lang="en-US" sz="1200" dirty="0"/>
              <a:t>Reconciling the national narrative and the global city ethos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By Adrian W. J. </a:t>
            </a:r>
            <a:r>
              <a:rPr lang="en-US" sz="1200" dirty="0" err="1"/>
              <a:t>Kuah</a:t>
            </a:r>
            <a:r>
              <a:rPr lang="en-US" sz="1200" dirty="0"/>
              <a:t> FOR THE STRAITS TIMES</a:t>
            </a:r>
          </a:p>
          <a:p>
            <a:r>
              <a:rPr lang="en-US" sz="1200" dirty="0"/>
              <a:t>20/10/2012</a:t>
            </a:r>
          </a:p>
        </p:txBody>
      </p:sp>
    </p:spTree>
    <p:extLst>
      <p:ext uri="{BB962C8B-B14F-4D97-AF65-F5344CB8AC3E}">
        <p14:creationId xmlns:p14="http://schemas.microsoft.com/office/powerpoint/2010/main" val="17965261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</TotalTime>
  <Words>452</Words>
  <Application>Microsoft Macintosh PowerPoint</Application>
  <PresentationFormat>On-screen Show (4:3)</PresentationFormat>
  <Paragraphs>65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 Gothic</vt:lpstr>
      <vt:lpstr>Garamond</vt:lpstr>
      <vt:lpstr>Gill Sans MT</vt:lpstr>
      <vt:lpstr>Wingdings</vt:lpstr>
      <vt:lpstr>Wingdings 2</vt:lpstr>
      <vt:lpstr>Austin</vt:lpstr>
      <vt:lpstr>PowerPoint Presentation</vt:lpstr>
      <vt:lpstr>For reflection:</vt:lpstr>
      <vt:lpstr>PowerPoint Presentation</vt:lpstr>
      <vt:lpstr>TRADE:  TEMASEK </vt:lpstr>
      <vt:lpstr>TRADE: Singapore as a colonial entrepôt</vt:lpstr>
      <vt:lpstr>PowerPoint Presentation</vt:lpstr>
      <vt:lpstr>Tin and Rubber</vt:lpstr>
      <vt:lpstr>S. Rajaratnam,  Feb 1972</vt:lpstr>
      <vt:lpstr>Nation-state or Global city?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Change?</vt:lpstr>
      <vt:lpstr>Change?</vt:lpstr>
      <vt:lpstr>Summing up:</vt:lpstr>
    </vt:vector>
  </TitlesOfParts>
  <Manager/>
  <Company>National University of Singapore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SSA2211: Introductory Lecture</dc:title>
  <dc:subject/>
  <dc:creator>Donna Brunero</dc:creator>
  <cp:keywords/>
  <dc:description/>
  <cp:lastModifiedBy>Donna Brunero</cp:lastModifiedBy>
  <cp:revision>80</cp:revision>
  <dcterms:created xsi:type="dcterms:W3CDTF">2011-08-14T01:09:38Z</dcterms:created>
  <dcterms:modified xsi:type="dcterms:W3CDTF">2019-04-08T02:07:50Z</dcterms:modified>
  <cp:category/>
</cp:coreProperties>
</file>